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25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0F8D3-33C8-4D77-9A6B-45EDD2BBCA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E3CFB3-BC65-408B-BAD6-713C52DC06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8789CB-B66A-490C-BC22-D4A1FB244336}"/>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E80BD2B0-F74C-4A33-AA4F-296C532438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6A11C5-79ED-4FAB-809A-7DA10A771727}"/>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1556628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24EA-356B-4305-B274-46DE83759BA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750EEA-21C3-4C37-88FC-43C7677B794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28858F-7E51-44A7-A4F6-4437941E8C45}"/>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3A859C4D-23CB-4019-A6B5-A9BE6E656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3E36A-C6DF-4EA4-99F4-BBA6D57EFED0}"/>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3532144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CAE62F-FA0D-47B9-812F-8675F83A0A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24AB46-CCE1-4BAD-9EE5-D0110FE7372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590B49-2FAD-43C1-B2A9-B3901E4196CF}"/>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E18674D0-D3B5-4F15-BF2D-5AA5C06617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2246A8-5A08-4624-A8A2-CF3350743CE2}"/>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1010824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385A8-6677-4BD2-A0FF-022C6219B1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00C798-0E6B-4050-A701-9C303A88DE6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F935B-C03B-4405-8CDB-5C76B8C2AF01}"/>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60A6DE53-E29C-4523-A1A4-C580BDEA37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AB9A25-F70B-4F97-8EA9-56BB904ECADB}"/>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4192638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DD71D-E5B0-40F0-9C92-861570F7E1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A3773F-AC8B-4B14-9D7B-D6A4913BD2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0BC92B-3661-4C61-A99C-4A2E94723CF4}"/>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4E9A74FC-B3F2-4588-8113-6953873DA3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580D21-9BDA-4A8D-9155-66441278F7DF}"/>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1533590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AFC73-F2E0-4EC7-BB10-DDEC5661F1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4E1992-B432-40CE-89E1-30D418EEE8A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37CB90-1386-42F7-A8AD-4AB480D1A64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B4FCCE-0D69-409B-845E-F95D23C03889}"/>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6" name="Footer Placeholder 5">
            <a:extLst>
              <a:ext uri="{FF2B5EF4-FFF2-40B4-BE49-F238E27FC236}">
                <a16:creationId xmlns:a16="http://schemas.microsoft.com/office/drawing/2014/main" id="{251EBA35-3D63-4D77-825D-5CD56C4688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9E2790-5078-44A4-8926-BC2E4BE85A44}"/>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3110011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9A3DE-4754-4772-B075-BD90126730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FD9F515-14CD-4A69-97DD-0246AC548C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78CDF50-36A2-4812-BF32-68F8BD50638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507582-BD34-4E62-A0AD-F8DE01FB2B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921A3F5-021D-4990-94C4-5369F493511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F1FF7F-C955-4CC6-8F3E-41CA2B4FFCD0}"/>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8" name="Footer Placeholder 7">
            <a:extLst>
              <a:ext uri="{FF2B5EF4-FFF2-40B4-BE49-F238E27FC236}">
                <a16:creationId xmlns:a16="http://schemas.microsoft.com/office/drawing/2014/main" id="{8530744D-4D05-4FFC-98C4-2FE3EFF0D2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6C50BFC-D0CA-44E5-8301-05237A889EF2}"/>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4112665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D3171-9D15-405F-A5C5-6A770E8D7F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C8D2EB-68C9-47DA-BB0D-BB4AE219E3BA}"/>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4" name="Footer Placeholder 3">
            <a:extLst>
              <a:ext uri="{FF2B5EF4-FFF2-40B4-BE49-F238E27FC236}">
                <a16:creationId xmlns:a16="http://schemas.microsoft.com/office/drawing/2014/main" id="{F3F38946-CF02-41A1-80BD-FC022ADDA2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1050A6-9ACF-422B-BDCD-BAEFF3F4DB45}"/>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1706601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7FDA62-B560-46F4-9D28-FB5BB08456CE}"/>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3" name="Footer Placeholder 2">
            <a:extLst>
              <a:ext uri="{FF2B5EF4-FFF2-40B4-BE49-F238E27FC236}">
                <a16:creationId xmlns:a16="http://schemas.microsoft.com/office/drawing/2014/main" id="{D1ECCB2A-4E11-49D5-8258-C550ABB37E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D2C5DA-6E3A-4230-9622-FE88D81C0345}"/>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723685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FC8DE-8FD5-4579-9A29-7EAE1E58B6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C4CEEC-E467-41DC-9B44-D92645B12F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6AE4A0-83C9-429A-86C3-5AB9A3FACF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0AE5F86-572C-46A7-9D50-FE048ED20868}"/>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6" name="Footer Placeholder 5">
            <a:extLst>
              <a:ext uri="{FF2B5EF4-FFF2-40B4-BE49-F238E27FC236}">
                <a16:creationId xmlns:a16="http://schemas.microsoft.com/office/drawing/2014/main" id="{1C8645DE-260A-4D9A-B985-774740824B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DE6937-8634-409E-99C4-06D8915FE78E}"/>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3320306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5974C-8120-43A1-8AEF-2F51416805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BC45DDE-CBB4-4D28-8446-89A2F6BCF8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72FDD1-63EC-4B2D-892D-EF78A4FE27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251137-72B7-420A-92EA-E5937364A656}"/>
              </a:ext>
            </a:extLst>
          </p:cNvPr>
          <p:cNvSpPr>
            <a:spLocks noGrp="1"/>
          </p:cNvSpPr>
          <p:nvPr>
            <p:ph type="dt" sz="half" idx="10"/>
          </p:nvPr>
        </p:nvSpPr>
        <p:spPr/>
        <p:txBody>
          <a:bodyPr/>
          <a:lstStyle/>
          <a:p>
            <a:fld id="{F5722760-80C0-46AF-9466-109D2B69BDBC}" type="datetimeFigureOut">
              <a:rPr lang="en-US" smtClean="0"/>
              <a:t>10/29/2018</a:t>
            </a:fld>
            <a:endParaRPr lang="en-US"/>
          </a:p>
        </p:txBody>
      </p:sp>
      <p:sp>
        <p:nvSpPr>
          <p:cNvPr id="6" name="Footer Placeholder 5">
            <a:extLst>
              <a:ext uri="{FF2B5EF4-FFF2-40B4-BE49-F238E27FC236}">
                <a16:creationId xmlns:a16="http://schemas.microsoft.com/office/drawing/2014/main" id="{601146D2-F2E7-4A77-A40B-5C3F81305C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72B071-2AE0-4FDE-9A4D-C35B9728B4DE}"/>
              </a:ext>
            </a:extLst>
          </p:cNvPr>
          <p:cNvSpPr>
            <a:spLocks noGrp="1"/>
          </p:cNvSpPr>
          <p:nvPr>
            <p:ph type="sldNum" sz="quarter" idx="12"/>
          </p:nvPr>
        </p:nvSpPr>
        <p:spPr/>
        <p:txBody>
          <a:bodyPr/>
          <a:lstStyle/>
          <a:p>
            <a:fld id="{17175CD1-B363-4DDE-9B77-CF33F9CEF47E}" type="slidenum">
              <a:rPr lang="en-US" smtClean="0"/>
              <a:t>‹#›</a:t>
            </a:fld>
            <a:endParaRPr lang="en-US"/>
          </a:p>
        </p:txBody>
      </p:sp>
    </p:spTree>
    <p:extLst>
      <p:ext uri="{BB962C8B-B14F-4D97-AF65-F5344CB8AC3E}">
        <p14:creationId xmlns:p14="http://schemas.microsoft.com/office/powerpoint/2010/main" val="415412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54AF47-CA12-4AE0-B69D-4835B88F8F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9D9A24-43BC-4104-A5FB-A9A2676ADC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602AC9-89D9-48B8-BD9E-3793F212B1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722760-80C0-46AF-9466-109D2B69BDBC}" type="datetimeFigureOut">
              <a:rPr lang="en-US" smtClean="0"/>
              <a:t>10/29/2018</a:t>
            </a:fld>
            <a:endParaRPr lang="en-US"/>
          </a:p>
        </p:txBody>
      </p:sp>
      <p:sp>
        <p:nvSpPr>
          <p:cNvPr id="5" name="Footer Placeholder 4">
            <a:extLst>
              <a:ext uri="{FF2B5EF4-FFF2-40B4-BE49-F238E27FC236}">
                <a16:creationId xmlns:a16="http://schemas.microsoft.com/office/drawing/2014/main" id="{A5B57457-A8E3-4A97-A4F1-D4F765C537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9992D79-C3A0-4970-BD97-A835728BCD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75CD1-B363-4DDE-9B77-CF33F9CEF47E}" type="slidenum">
              <a:rPr lang="en-US" smtClean="0"/>
              <a:t>‹#›</a:t>
            </a:fld>
            <a:endParaRPr lang="en-US"/>
          </a:p>
        </p:txBody>
      </p:sp>
    </p:spTree>
    <p:extLst>
      <p:ext uri="{BB962C8B-B14F-4D97-AF65-F5344CB8AC3E}">
        <p14:creationId xmlns:p14="http://schemas.microsoft.com/office/powerpoint/2010/main" val="18897730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s-east-2.console.aws.amazon.com/codesuite/codebuild/home?region=us-east-2" TargetMode="External"/><Relationship Id="rId2" Type="http://schemas.openxmlformats.org/officeDocument/2006/relationships/hyperlink" Target="https://docs.aws.amazon.com/codecommit/latest/userguide/welcome.html" TargetMode="External"/><Relationship Id="rId1" Type="http://schemas.openxmlformats.org/officeDocument/2006/relationships/slideLayout" Target="../slideLayouts/slideLayout2.xml"/><Relationship Id="rId5" Type="http://schemas.openxmlformats.org/officeDocument/2006/relationships/hyperlink" Target="https://www.youtube.com/watch?v=8YLcNczTZkE&amp;list=PLSHbcVrx0dWvhaHOU9v2qnKftGkz2SUFq" TargetMode="External"/><Relationship Id="rId4" Type="http://schemas.openxmlformats.org/officeDocument/2006/relationships/hyperlink" Target="https://docs.aws.amazon.com/codebuild/latest/userguide/welcome.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78158-A6C8-49F1-AC0B-7FDA55AE258D}"/>
              </a:ext>
            </a:extLst>
          </p:cNvPr>
          <p:cNvSpPr>
            <a:spLocks noGrp="1"/>
          </p:cNvSpPr>
          <p:nvPr>
            <p:ph type="ctrTitle"/>
          </p:nvPr>
        </p:nvSpPr>
        <p:spPr/>
        <p:txBody>
          <a:bodyPr/>
          <a:lstStyle/>
          <a:p>
            <a:r>
              <a:rPr lang="en-US" dirty="0"/>
              <a:t>AWS </a:t>
            </a:r>
            <a:r>
              <a:rPr lang="en-US" dirty="0" err="1"/>
              <a:t>CodeCommit</a:t>
            </a:r>
            <a:r>
              <a:rPr lang="en-US" dirty="0"/>
              <a:t> &amp; </a:t>
            </a:r>
            <a:r>
              <a:rPr lang="en-US" dirty="0" err="1"/>
              <a:t>CodeBuild</a:t>
            </a:r>
            <a:endParaRPr lang="en-US" dirty="0"/>
          </a:p>
        </p:txBody>
      </p:sp>
      <p:sp>
        <p:nvSpPr>
          <p:cNvPr id="3" name="Subtitle 2">
            <a:extLst>
              <a:ext uri="{FF2B5EF4-FFF2-40B4-BE49-F238E27FC236}">
                <a16:creationId xmlns:a16="http://schemas.microsoft.com/office/drawing/2014/main" id="{77F3FCF2-7EA0-4AFA-BD84-67EE428307B2}"/>
              </a:ext>
            </a:extLst>
          </p:cNvPr>
          <p:cNvSpPr>
            <a:spLocks noGrp="1"/>
          </p:cNvSpPr>
          <p:nvPr>
            <p:ph type="subTitle" idx="1"/>
          </p:nvPr>
        </p:nvSpPr>
        <p:spPr/>
        <p:txBody>
          <a:bodyPr/>
          <a:lstStyle/>
          <a:p>
            <a:r>
              <a:rPr lang="en-US" dirty="0"/>
              <a:t>Shakif Malek</a:t>
            </a:r>
          </a:p>
          <a:p>
            <a:r>
              <a:rPr lang="en-US" dirty="0"/>
              <a:t>29</a:t>
            </a:r>
            <a:r>
              <a:rPr lang="en-US" baseline="30000" dirty="0"/>
              <a:t>th</a:t>
            </a:r>
            <a:r>
              <a:rPr lang="en-US" dirty="0"/>
              <a:t> October, 2018</a:t>
            </a:r>
          </a:p>
        </p:txBody>
      </p:sp>
    </p:spTree>
    <p:extLst>
      <p:ext uri="{BB962C8B-B14F-4D97-AF65-F5344CB8AC3E}">
        <p14:creationId xmlns:p14="http://schemas.microsoft.com/office/powerpoint/2010/main" val="2053936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39E89-3F0C-45A6-9FCC-9CC1ECD2DDC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644C080-13F5-4F9F-BA21-EDFC53403ED2}"/>
              </a:ext>
            </a:extLst>
          </p:cNvPr>
          <p:cNvSpPr>
            <a:spLocks noGrp="1"/>
          </p:cNvSpPr>
          <p:nvPr>
            <p:ph idx="1"/>
          </p:nvPr>
        </p:nvSpPr>
        <p:spPr/>
        <p:txBody>
          <a:bodyPr>
            <a:normAutofit/>
          </a:bodyPr>
          <a:lstStyle/>
          <a:p>
            <a:pPr marL="571500" indent="-571500">
              <a:buFont typeface="+mj-lt"/>
              <a:buAutoNum type="romanLcPeriod"/>
            </a:pPr>
            <a:r>
              <a:rPr lang="en-US" sz="2000" dirty="0">
                <a:hlinkClick r:id="rId2"/>
              </a:rPr>
              <a:t>https://docs.aws.amazon.com/codecommit/latest/userguide/welcome.html</a:t>
            </a:r>
            <a:endParaRPr lang="en-US" sz="2000" dirty="0"/>
          </a:p>
          <a:p>
            <a:pPr marL="571500" indent="-571500">
              <a:buFont typeface="+mj-lt"/>
              <a:buAutoNum type="romanLcPeriod"/>
            </a:pPr>
            <a:r>
              <a:rPr lang="en-US" sz="2000" dirty="0">
                <a:hlinkClick r:id="rId3"/>
              </a:rPr>
              <a:t>https://us-east-2.console.aws.amazon.com/codesuite/codebuild/home?region=us-east-2</a:t>
            </a:r>
            <a:endParaRPr lang="en-US" sz="2000" dirty="0"/>
          </a:p>
          <a:p>
            <a:pPr marL="571500" indent="-571500">
              <a:buFont typeface="+mj-lt"/>
              <a:buAutoNum type="romanLcPeriod"/>
            </a:pPr>
            <a:r>
              <a:rPr lang="en-US" sz="2000" dirty="0">
                <a:hlinkClick r:id="rId4"/>
              </a:rPr>
              <a:t>https://docs.aws.amazon.com/codebuild/latest/userguide/welcome.html</a:t>
            </a:r>
            <a:endParaRPr lang="en-US" sz="2000" dirty="0"/>
          </a:p>
          <a:p>
            <a:pPr marL="571500" indent="-571500">
              <a:buFont typeface="+mj-lt"/>
              <a:buAutoNum type="romanLcPeriod"/>
            </a:pPr>
            <a:r>
              <a:rPr lang="en-US" sz="2000" dirty="0">
                <a:hlinkClick r:id="rId5"/>
              </a:rPr>
              <a:t>https://www.youtube.com/watch?v=8YLcNczTZkE&amp;list=PLSHbcVrx0dWvhaHOU9v2qnKftGkz2SUFq</a:t>
            </a:r>
            <a:endParaRPr lang="en-US" sz="2000" dirty="0"/>
          </a:p>
        </p:txBody>
      </p:sp>
    </p:spTree>
    <p:extLst>
      <p:ext uri="{BB962C8B-B14F-4D97-AF65-F5344CB8AC3E}">
        <p14:creationId xmlns:p14="http://schemas.microsoft.com/office/powerpoint/2010/main" val="890821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D3E56-9583-4E3D-ABFA-A1CB0471F098}"/>
              </a:ext>
            </a:extLst>
          </p:cNvPr>
          <p:cNvSpPr>
            <a:spLocks noGrp="1"/>
          </p:cNvSpPr>
          <p:nvPr>
            <p:ph type="title"/>
          </p:nvPr>
        </p:nvSpPr>
        <p:spPr/>
        <p:txBody>
          <a:bodyPr/>
          <a:lstStyle/>
          <a:p>
            <a:r>
              <a:rPr lang="en-US" dirty="0"/>
              <a:t>What is </a:t>
            </a:r>
            <a:r>
              <a:rPr lang="en-US" dirty="0" err="1"/>
              <a:t>CodeCommit</a:t>
            </a:r>
            <a:r>
              <a:rPr lang="en-US" dirty="0"/>
              <a:t>?</a:t>
            </a:r>
          </a:p>
        </p:txBody>
      </p:sp>
      <p:sp>
        <p:nvSpPr>
          <p:cNvPr id="3" name="Content Placeholder 2">
            <a:extLst>
              <a:ext uri="{FF2B5EF4-FFF2-40B4-BE49-F238E27FC236}">
                <a16:creationId xmlns:a16="http://schemas.microsoft.com/office/drawing/2014/main" id="{C5CA2357-F49A-4770-8F58-AB4F45413A92}"/>
              </a:ext>
            </a:extLst>
          </p:cNvPr>
          <p:cNvSpPr>
            <a:spLocks noGrp="1"/>
          </p:cNvSpPr>
          <p:nvPr>
            <p:ph idx="1"/>
          </p:nvPr>
        </p:nvSpPr>
        <p:spPr/>
        <p:txBody>
          <a:bodyPr/>
          <a:lstStyle/>
          <a:p>
            <a:pPr marL="0" indent="0">
              <a:buNone/>
            </a:pPr>
            <a:endParaRPr lang="en-US" dirty="0"/>
          </a:p>
          <a:p>
            <a:pPr marL="0" indent="0">
              <a:buNone/>
            </a:pPr>
            <a:endParaRPr lang="en-US" dirty="0"/>
          </a:p>
          <a:p>
            <a:pPr marL="0" indent="0">
              <a:buNone/>
            </a:pPr>
            <a:r>
              <a:rPr lang="en-US" dirty="0"/>
              <a:t>AWS </a:t>
            </a:r>
            <a:r>
              <a:rPr lang="en-US" dirty="0" err="1"/>
              <a:t>CodeCommit</a:t>
            </a:r>
            <a:r>
              <a:rPr lang="en-US" dirty="0"/>
              <a:t> is a version control service hosted by Amazon Web Services that you can use to privately store and manage assets (such as documents, source code, and binary files) in the cloud.</a:t>
            </a:r>
          </a:p>
        </p:txBody>
      </p:sp>
    </p:spTree>
    <p:extLst>
      <p:ext uri="{BB962C8B-B14F-4D97-AF65-F5344CB8AC3E}">
        <p14:creationId xmlns:p14="http://schemas.microsoft.com/office/powerpoint/2010/main" val="1433859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AAD07-AD31-4F24-BB21-8DA136E8F024}"/>
              </a:ext>
            </a:extLst>
          </p:cNvPr>
          <p:cNvSpPr>
            <a:spLocks noGrp="1"/>
          </p:cNvSpPr>
          <p:nvPr>
            <p:ph type="title"/>
          </p:nvPr>
        </p:nvSpPr>
        <p:spPr/>
        <p:txBody>
          <a:bodyPr/>
          <a:lstStyle/>
          <a:p>
            <a:r>
              <a:rPr lang="en-US" dirty="0"/>
              <a:t>Benefits and features</a:t>
            </a:r>
          </a:p>
        </p:txBody>
      </p:sp>
      <p:sp>
        <p:nvSpPr>
          <p:cNvPr id="3" name="Content Placeholder 2">
            <a:extLst>
              <a:ext uri="{FF2B5EF4-FFF2-40B4-BE49-F238E27FC236}">
                <a16:creationId xmlns:a16="http://schemas.microsoft.com/office/drawing/2014/main" id="{32DC7E52-C2BE-4AC2-BED8-BAC55EA96D8D}"/>
              </a:ext>
            </a:extLst>
          </p:cNvPr>
          <p:cNvSpPr>
            <a:spLocks noGrp="1"/>
          </p:cNvSpPr>
          <p:nvPr>
            <p:ph idx="1"/>
          </p:nvPr>
        </p:nvSpPr>
        <p:spPr/>
        <p:txBody>
          <a:bodyPr>
            <a:normAutofit lnSpcReduction="10000"/>
          </a:bodyPr>
          <a:lstStyle/>
          <a:p>
            <a:r>
              <a:rPr lang="en-US" dirty="0"/>
              <a:t>Fully managed</a:t>
            </a:r>
          </a:p>
          <a:p>
            <a:pPr lvl="1"/>
            <a:r>
              <a:rPr lang="en-US" sz="1800" dirty="0"/>
              <a:t>AWS </a:t>
            </a:r>
            <a:r>
              <a:rPr lang="en-US" sz="1800" dirty="0" err="1"/>
              <a:t>CodeCommit</a:t>
            </a:r>
            <a:r>
              <a:rPr lang="en-US" sz="1800" dirty="0"/>
              <a:t> eliminates the need to host, maintain, back up, and scale your own source control servers. The service automatically scales to meet the growing needs of your project.</a:t>
            </a:r>
          </a:p>
          <a:p>
            <a:r>
              <a:rPr lang="en-US" dirty="0"/>
              <a:t>High availability</a:t>
            </a:r>
          </a:p>
          <a:p>
            <a:pPr lvl="1"/>
            <a:r>
              <a:rPr lang="en-US" sz="1800" dirty="0"/>
              <a:t>AWS </a:t>
            </a:r>
            <a:r>
              <a:rPr lang="en-US" sz="1800" dirty="0" err="1"/>
              <a:t>CodeCommit</a:t>
            </a:r>
            <a:r>
              <a:rPr lang="en-US" sz="1800" dirty="0"/>
              <a:t> has a highly scalable, redundant, and durable architecture. The service is designed to keep your repositories highly available and accessible.</a:t>
            </a:r>
          </a:p>
          <a:p>
            <a:r>
              <a:rPr lang="en-US" dirty="0"/>
              <a:t>Secure</a:t>
            </a:r>
          </a:p>
          <a:p>
            <a:pPr lvl="1"/>
            <a:r>
              <a:rPr lang="en-US" sz="1800" dirty="0"/>
              <a:t>AWS </a:t>
            </a:r>
            <a:r>
              <a:rPr lang="en-US" sz="1800" dirty="0" err="1"/>
              <a:t>CodeCommit</a:t>
            </a:r>
            <a:r>
              <a:rPr lang="en-US" sz="1800" dirty="0"/>
              <a:t> automatically encrypts your files in transit and at rest. </a:t>
            </a:r>
            <a:r>
              <a:rPr lang="en-US" sz="1800" dirty="0" err="1"/>
              <a:t>CodeCommit</a:t>
            </a:r>
            <a:r>
              <a:rPr lang="en-US" sz="1800" dirty="0"/>
              <a:t> is integrated with AWS Identity and Access Management (IAM) allowing you to assign user-specific permissions to your repositories.</a:t>
            </a:r>
          </a:p>
          <a:p>
            <a:r>
              <a:rPr lang="en-US" dirty="0"/>
              <a:t>Store Anything</a:t>
            </a:r>
          </a:p>
          <a:p>
            <a:pPr lvl="1"/>
            <a:r>
              <a:rPr lang="en-US" sz="1900" dirty="0"/>
              <a:t>AWS </a:t>
            </a:r>
            <a:r>
              <a:rPr lang="en-US" sz="1900" dirty="0" err="1"/>
              <a:t>CodeCommit</a:t>
            </a:r>
            <a:r>
              <a:rPr lang="en-US" sz="1900" dirty="0"/>
              <a:t> allows you to store any type of file, and there are no repository size limits. This allows you to store and version application assets, like images and libraries, along with your code.</a:t>
            </a:r>
          </a:p>
        </p:txBody>
      </p:sp>
    </p:spTree>
    <p:extLst>
      <p:ext uri="{BB962C8B-B14F-4D97-AF65-F5344CB8AC3E}">
        <p14:creationId xmlns:p14="http://schemas.microsoft.com/office/powerpoint/2010/main" val="2190904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C2D4-8973-43B2-829F-499889E52072}"/>
              </a:ext>
            </a:extLst>
          </p:cNvPr>
          <p:cNvSpPr>
            <a:spLocks noGrp="1"/>
          </p:cNvSpPr>
          <p:nvPr>
            <p:ph type="title"/>
          </p:nvPr>
        </p:nvSpPr>
        <p:spPr/>
        <p:txBody>
          <a:bodyPr/>
          <a:lstStyle/>
          <a:p>
            <a:r>
              <a:rPr lang="en-US" dirty="0"/>
              <a:t>How Does AWS </a:t>
            </a:r>
            <a:r>
              <a:rPr lang="en-US" dirty="0" err="1"/>
              <a:t>CodeCommit</a:t>
            </a:r>
            <a:r>
              <a:rPr lang="en-US" dirty="0"/>
              <a:t> Work?</a:t>
            </a:r>
          </a:p>
        </p:txBody>
      </p:sp>
      <p:pic>
        <p:nvPicPr>
          <p:cNvPr id="5" name="Content Placeholder 4">
            <a:extLst>
              <a:ext uri="{FF2B5EF4-FFF2-40B4-BE49-F238E27FC236}">
                <a16:creationId xmlns:a16="http://schemas.microsoft.com/office/drawing/2014/main" id="{04FF93FB-6982-45CE-927A-B628BCA653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0607" y="1814608"/>
            <a:ext cx="8350785" cy="4351338"/>
          </a:xfrm>
        </p:spPr>
      </p:pic>
    </p:spTree>
    <p:extLst>
      <p:ext uri="{BB962C8B-B14F-4D97-AF65-F5344CB8AC3E}">
        <p14:creationId xmlns:p14="http://schemas.microsoft.com/office/powerpoint/2010/main" val="3293919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CDE68-0FF1-433E-96A7-53D0E03E99B6}"/>
              </a:ext>
            </a:extLst>
          </p:cNvPr>
          <p:cNvSpPr>
            <a:spLocks noGrp="1"/>
          </p:cNvSpPr>
          <p:nvPr>
            <p:ph type="title"/>
          </p:nvPr>
        </p:nvSpPr>
        <p:spPr/>
        <p:txBody>
          <a:bodyPr/>
          <a:lstStyle/>
          <a:p>
            <a:r>
              <a:rPr lang="en-US" dirty="0"/>
              <a:t>So, </a:t>
            </a:r>
            <a:r>
              <a:rPr lang="en-US" dirty="0" err="1"/>
              <a:t>CodeCommit</a:t>
            </a:r>
            <a:r>
              <a:rPr lang="en-US" dirty="0"/>
              <a:t> is alternative to S3?</a:t>
            </a:r>
          </a:p>
        </p:txBody>
      </p:sp>
      <p:sp>
        <p:nvSpPr>
          <p:cNvPr id="3" name="Content Placeholder 2">
            <a:extLst>
              <a:ext uri="{FF2B5EF4-FFF2-40B4-BE49-F238E27FC236}">
                <a16:creationId xmlns:a16="http://schemas.microsoft.com/office/drawing/2014/main" id="{904C4F26-800D-43C3-868F-326EAE644E02}"/>
              </a:ext>
            </a:extLst>
          </p:cNvPr>
          <p:cNvSpPr>
            <a:spLocks noGrp="1"/>
          </p:cNvSpPr>
          <p:nvPr>
            <p:ph idx="1"/>
          </p:nvPr>
        </p:nvSpPr>
        <p:spPr/>
        <p:txBody>
          <a:bodyPr/>
          <a:lstStyle/>
          <a:p>
            <a:r>
              <a:rPr lang="en-US" dirty="0"/>
              <a:t>NO!!!!</a:t>
            </a:r>
          </a:p>
          <a:p>
            <a:r>
              <a:rPr lang="en-US" dirty="0"/>
              <a:t>AWS </a:t>
            </a:r>
            <a:r>
              <a:rPr lang="en-US" dirty="0" err="1"/>
              <a:t>CodeCommit</a:t>
            </a:r>
            <a:r>
              <a:rPr lang="en-US" dirty="0"/>
              <a:t> is designed for team software development. It manages batches of changes across multiple files, which can occur in parallel with changes made by other developers. Amazon S3 versioning supports the recovery of past versions of files, but it's not focused on collaborative file tracking features that software development teams need.</a:t>
            </a:r>
          </a:p>
        </p:txBody>
      </p:sp>
    </p:spTree>
    <p:extLst>
      <p:ext uri="{BB962C8B-B14F-4D97-AF65-F5344CB8AC3E}">
        <p14:creationId xmlns:p14="http://schemas.microsoft.com/office/powerpoint/2010/main" val="3562902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68EED-6766-4CA5-9079-F1C26C4BF4F4}"/>
              </a:ext>
            </a:extLst>
          </p:cNvPr>
          <p:cNvSpPr>
            <a:spLocks noGrp="1"/>
          </p:cNvSpPr>
          <p:nvPr>
            <p:ph type="title"/>
          </p:nvPr>
        </p:nvSpPr>
        <p:spPr/>
        <p:txBody>
          <a:bodyPr/>
          <a:lstStyle/>
          <a:p>
            <a:r>
              <a:rPr lang="en-US" dirty="0"/>
              <a:t>What is </a:t>
            </a:r>
            <a:r>
              <a:rPr lang="en-US" dirty="0" err="1"/>
              <a:t>CodeBuild</a:t>
            </a:r>
            <a:r>
              <a:rPr lang="en-US" dirty="0"/>
              <a:t>?</a:t>
            </a:r>
          </a:p>
        </p:txBody>
      </p:sp>
      <p:sp>
        <p:nvSpPr>
          <p:cNvPr id="3" name="Content Placeholder 2">
            <a:extLst>
              <a:ext uri="{FF2B5EF4-FFF2-40B4-BE49-F238E27FC236}">
                <a16:creationId xmlns:a16="http://schemas.microsoft.com/office/drawing/2014/main" id="{A638298B-BF79-4B85-A4C6-3F40C2EB40C2}"/>
              </a:ext>
            </a:extLst>
          </p:cNvPr>
          <p:cNvSpPr>
            <a:spLocks noGrp="1"/>
          </p:cNvSpPr>
          <p:nvPr>
            <p:ph idx="1"/>
          </p:nvPr>
        </p:nvSpPr>
        <p:spPr/>
        <p:txBody>
          <a:bodyPr/>
          <a:lstStyle/>
          <a:p>
            <a:r>
              <a:rPr lang="en-US" dirty="0"/>
              <a:t>AWS </a:t>
            </a:r>
            <a:r>
              <a:rPr lang="en-US" dirty="0" err="1"/>
              <a:t>CodeBuild</a:t>
            </a:r>
            <a:r>
              <a:rPr lang="en-US" dirty="0"/>
              <a:t> is a fully managed build service in the cloud. AWS </a:t>
            </a:r>
            <a:r>
              <a:rPr lang="en-US" dirty="0" err="1"/>
              <a:t>CodeBuild</a:t>
            </a:r>
            <a:r>
              <a:rPr lang="en-US" dirty="0"/>
              <a:t> compiles your source code, runs unit tests, and produces artifacts that are ready to deploy. AWS </a:t>
            </a:r>
            <a:r>
              <a:rPr lang="en-US" dirty="0" err="1"/>
              <a:t>CodeBuild</a:t>
            </a:r>
            <a:r>
              <a:rPr lang="en-US" dirty="0"/>
              <a:t> eliminates the need to provision, manage, and scale your own build servers. It provides prepackaged build environments for the most popular programming languages and build tools such as Apache Maven, Gradle, and more. You can also customize build environments in AWS </a:t>
            </a:r>
            <a:r>
              <a:rPr lang="en-US" dirty="0" err="1"/>
              <a:t>CodeBuild</a:t>
            </a:r>
            <a:r>
              <a:rPr lang="en-US" dirty="0"/>
              <a:t> to use your own build tools. AWS </a:t>
            </a:r>
            <a:r>
              <a:rPr lang="en-US" dirty="0" err="1"/>
              <a:t>CodeBuild</a:t>
            </a:r>
            <a:r>
              <a:rPr lang="en-US" dirty="0"/>
              <a:t> scales automatically to meet peak build requests</a:t>
            </a:r>
          </a:p>
        </p:txBody>
      </p:sp>
    </p:spTree>
    <p:extLst>
      <p:ext uri="{BB962C8B-B14F-4D97-AF65-F5344CB8AC3E}">
        <p14:creationId xmlns:p14="http://schemas.microsoft.com/office/powerpoint/2010/main" val="1458280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03628-FA5A-4F93-9BBA-0665345C9E2F}"/>
              </a:ext>
            </a:extLst>
          </p:cNvPr>
          <p:cNvSpPr>
            <a:spLocks noGrp="1"/>
          </p:cNvSpPr>
          <p:nvPr>
            <p:ph type="title"/>
          </p:nvPr>
        </p:nvSpPr>
        <p:spPr/>
        <p:txBody>
          <a:bodyPr/>
          <a:lstStyle/>
          <a:p>
            <a:r>
              <a:rPr lang="en-US" dirty="0"/>
              <a:t>Benefits and features</a:t>
            </a:r>
          </a:p>
        </p:txBody>
      </p:sp>
      <p:sp>
        <p:nvSpPr>
          <p:cNvPr id="3" name="Content Placeholder 2">
            <a:extLst>
              <a:ext uri="{FF2B5EF4-FFF2-40B4-BE49-F238E27FC236}">
                <a16:creationId xmlns:a16="http://schemas.microsoft.com/office/drawing/2014/main" id="{057C3361-CC28-4733-9443-BF36BF80200A}"/>
              </a:ext>
            </a:extLst>
          </p:cNvPr>
          <p:cNvSpPr>
            <a:spLocks noGrp="1"/>
          </p:cNvSpPr>
          <p:nvPr>
            <p:ph idx="1"/>
          </p:nvPr>
        </p:nvSpPr>
        <p:spPr/>
        <p:txBody>
          <a:bodyPr>
            <a:normAutofit fontScale="92500" lnSpcReduction="20000"/>
          </a:bodyPr>
          <a:lstStyle/>
          <a:p>
            <a:r>
              <a:rPr lang="en-US" dirty="0"/>
              <a:t>Fully managed build service</a:t>
            </a:r>
          </a:p>
          <a:p>
            <a:pPr lvl="1"/>
            <a:r>
              <a:rPr lang="en-US" sz="1900" dirty="0"/>
              <a:t>AWS </a:t>
            </a:r>
            <a:r>
              <a:rPr lang="en-US" sz="1900" dirty="0" err="1"/>
              <a:t>CodeBuild</a:t>
            </a:r>
            <a:r>
              <a:rPr lang="en-US" sz="1900" dirty="0"/>
              <a:t> scales up and down automatically to meet your build volume. It immediately processes each build you submit and can run separate builds concurrently, which means your builds are not left waiting in a queue.</a:t>
            </a:r>
          </a:p>
          <a:p>
            <a:r>
              <a:rPr lang="en-US" dirty="0"/>
              <a:t>Pay as you go</a:t>
            </a:r>
          </a:p>
          <a:p>
            <a:pPr lvl="1"/>
            <a:r>
              <a:rPr lang="en-US" sz="1900" dirty="0"/>
              <a:t>You can bring your own build tools and programming runtimes to use with AWS </a:t>
            </a:r>
            <a:r>
              <a:rPr lang="en-US" sz="1900" dirty="0" err="1"/>
              <a:t>CodeBuild</a:t>
            </a:r>
            <a:r>
              <a:rPr lang="en-US" sz="1900" dirty="0"/>
              <a:t> by creating customized build environments in addition to the prepackaged build tools and runtimes supported by </a:t>
            </a:r>
            <a:r>
              <a:rPr lang="en-US" sz="1900" dirty="0" err="1"/>
              <a:t>CodeBuild</a:t>
            </a:r>
            <a:r>
              <a:rPr lang="en-US" sz="1900" dirty="0"/>
              <a:t>.</a:t>
            </a:r>
          </a:p>
          <a:p>
            <a:r>
              <a:rPr lang="en-US" dirty="0"/>
              <a:t>Elastic scaling</a:t>
            </a:r>
          </a:p>
          <a:p>
            <a:pPr lvl="1"/>
            <a:r>
              <a:rPr lang="en-US" sz="1900" dirty="0"/>
              <a:t>With AWS </a:t>
            </a:r>
            <a:r>
              <a:rPr lang="en-US" sz="1900" dirty="0" err="1"/>
              <a:t>CodeBuild</a:t>
            </a:r>
            <a:r>
              <a:rPr lang="en-US" sz="1900" dirty="0"/>
              <a:t>, you are charged based on the number of minutes it takes to complete your build. This means you no longer have to worry about paying for idle build server capacity.</a:t>
            </a:r>
          </a:p>
          <a:p>
            <a:r>
              <a:rPr lang="en-US" dirty="0"/>
              <a:t>Extensible</a:t>
            </a:r>
          </a:p>
          <a:p>
            <a:pPr lvl="1"/>
            <a:r>
              <a:rPr lang="en-US" sz="1900" dirty="0"/>
              <a:t>AWS </a:t>
            </a:r>
            <a:r>
              <a:rPr lang="en-US" sz="1900" dirty="0" err="1"/>
              <a:t>CodeBuild</a:t>
            </a:r>
            <a:r>
              <a:rPr lang="en-US" sz="1900" dirty="0"/>
              <a:t> belongs to a family of AWS Code Services which you can use to create complete, automated software release workflows for continuous integration and delivery (CI/CD). You can also integrate </a:t>
            </a:r>
            <a:r>
              <a:rPr lang="en-US" sz="1900" dirty="0" err="1"/>
              <a:t>CodeBuild</a:t>
            </a:r>
            <a:r>
              <a:rPr lang="en-US" sz="1900" dirty="0"/>
              <a:t> into your existing CI/CD workflow.</a:t>
            </a:r>
          </a:p>
          <a:p>
            <a:pPr marL="0" indent="0">
              <a:buNone/>
            </a:pPr>
            <a:endParaRPr lang="en-US" dirty="0"/>
          </a:p>
        </p:txBody>
      </p:sp>
    </p:spTree>
    <p:extLst>
      <p:ext uri="{BB962C8B-B14F-4D97-AF65-F5344CB8AC3E}">
        <p14:creationId xmlns:p14="http://schemas.microsoft.com/office/powerpoint/2010/main" val="194298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00C5B-46CB-436C-9905-750897E56D42}"/>
              </a:ext>
            </a:extLst>
          </p:cNvPr>
          <p:cNvSpPr>
            <a:spLocks noGrp="1"/>
          </p:cNvSpPr>
          <p:nvPr>
            <p:ph type="title"/>
          </p:nvPr>
        </p:nvSpPr>
        <p:spPr/>
        <p:txBody>
          <a:bodyPr/>
          <a:lstStyle/>
          <a:p>
            <a:r>
              <a:rPr lang="en-US" dirty="0"/>
              <a:t>How to Run AWS </a:t>
            </a:r>
            <a:r>
              <a:rPr lang="en-US" dirty="0" err="1"/>
              <a:t>CodeBuild</a:t>
            </a:r>
            <a:endParaRPr lang="en-US" dirty="0"/>
          </a:p>
        </p:txBody>
      </p:sp>
      <p:pic>
        <p:nvPicPr>
          <p:cNvPr id="5" name="Content Placeholder 4">
            <a:extLst>
              <a:ext uri="{FF2B5EF4-FFF2-40B4-BE49-F238E27FC236}">
                <a16:creationId xmlns:a16="http://schemas.microsoft.com/office/drawing/2014/main" id="{C1388758-5358-4676-8DE9-ACF9FA5D69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73147" y="2364276"/>
            <a:ext cx="7645706" cy="2994965"/>
          </a:xfrm>
        </p:spPr>
      </p:pic>
    </p:spTree>
    <p:extLst>
      <p:ext uri="{BB962C8B-B14F-4D97-AF65-F5344CB8AC3E}">
        <p14:creationId xmlns:p14="http://schemas.microsoft.com/office/powerpoint/2010/main" val="783793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deBuild-YouTube">
            <a:hlinkClick r:id="" action="ppaction://media"/>
            <a:extLst>
              <a:ext uri="{FF2B5EF4-FFF2-40B4-BE49-F238E27FC236}">
                <a16:creationId xmlns:a16="http://schemas.microsoft.com/office/drawing/2014/main" id="{925ADD89-C7F9-4DA9-BC67-BE0C74601A0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 y="0"/>
            <a:ext cx="10972800" cy="6858000"/>
          </a:xfrm>
          <a:prstGeom prst="rect">
            <a:avLst/>
          </a:prstGeom>
        </p:spPr>
      </p:pic>
    </p:spTree>
    <p:extLst>
      <p:ext uri="{BB962C8B-B14F-4D97-AF65-F5344CB8AC3E}">
        <p14:creationId xmlns:p14="http://schemas.microsoft.com/office/powerpoint/2010/main" val="29603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2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619</Words>
  <Application>Microsoft Office PowerPoint</Application>
  <PresentationFormat>Widescreen</PresentationFormat>
  <Paragraphs>37</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AWS CodeCommit &amp; CodeBuild</vt:lpstr>
      <vt:lpstr>What is CodeCommit?</vt:lpstr>
      <vt:lpstr>Benefits and features</vt:lpstr>
      <vt:lpstr>How Does AWS CodeCommit Work?</vt:lpstr>
      <vt:lpstr>So, CodeCommit is alternative to S3?</vt:lpstr>
      <vt:lpstr>What is CodeBuild?</vt:lpstr>
      <vt:lpstr>Benefits and features</vt:lpstr>
      <vt:lpstr>How to Run AWS CodeBuild</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Cloud Commit</dc:title>
  <dc:creator>Shakif Malek</dc:creator>
  <cp:lastModifiedBy>Shakif Malek</cp:lastModifiedBy>
  <cp:revision>10</cp:revision>
  <dcterms:created xsi:type="dcterms:W3CDTF">2018-10-28T19:00:55Z</dcterms:created>
  <dcterms:modified xsi:type="dcterms:W3CDTF">2018-10-28T19:54:59Z</dcterms:modified>
</cp:coreProperties>
</file>

<file path=docProps/thumbnail.jpeg>
</file>